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Average" panose="020B0604020202020204" charset="0"/>
      <p:regular r:id="rId27"/>
    </p:embeddedFont>
    <p:embeddedFont>
      <p:font typeface="Lato" panose="020F0502020204030203" pitchFamily="34" charset="0"/>
      <p:regular r:id="rId28"/>
      <p:bold r:id="rId29"/>
      <p:italic r:id="rId30"/>
      <p:boldItalic r:id="rId31"/>
    </p:embeddedFont>
    <p:embeddedFont>
      <p:font typeface="Montserrat" panose="00000500000000000000" pitchFamily="2" charset="0"/>
      <p:regular r:id="rId32"/>
      <p:bold r:id="rId33"/>
      <p:italic r:id="rId34"/>
      <p:boldItalic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300" y="8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b816249c17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2b816249c17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b816249c17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b816249c17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b83b3c1bda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2b83b3c1bda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b83b3c1bda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b83b3c1bda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chemeClr val="dk1"/>
                </a:solidFill>
              </a:rPr>
              <a:t>The database schema is designed to store information about ESP devices, users, voting topics, and individual votes. This structure supports the core functionalities of our voting system.</a:t>
            </a:r>
            <a:endParaRPr sz="1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b842a524b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b842a524b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f96f5393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f96f5393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f87997393_0_9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f87997393_0_9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b816249c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b816249c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2b885c768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2b885c768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b885c7687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b885c76875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b89aebdded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2b89aebdded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b816249c17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b816249c17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b810fd9b8d_1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b810fd9b8d_1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b810fd9b8d_1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b810fd9b8d_1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b810fd9b8d_1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b810fd9b8d_1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b810fd9b8d_1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b810fd9b8d_1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b816249c1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b816249c1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2084200" y="1578400"/>
            <a:ext cx="66546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Polling Device Development Project</a:t>
            </a: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/>
              <a:t>Prototype Presentation</a:t>
            </a:r>
            <a:endParaRPr sz="280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3900425" y="2897725"/>
            <a:ext cx="4503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Metropolia University &amp; Hochschule Osnabrück University</a:t>
            </a:r>
            <a:br>
              <a:rPr lang="en-GB"/>
            </a:br>
            <a:r>
              <a:rPr lang="en-GB"/>
              <a:t>13.2.2024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Schematic</a:t>
            </a:r>
            <a:endParaRPr/>
          </a:p>
        </p:txBody>
      </p:sp>
      <p:pic>
        <p:nvPicPr>
          <p:cNvPr id="325" name="Google Shape;3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9150" y="981225"/>
            <a:ext cx="5635593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PCB</a:t>
            </a:r>
            <a:endParaRPr/>
          </a:p>
        </p:txBody>
      </p:sp>
      <p:pic>
        <p:nvPicPr>
          <p:cNvPr id="331" name="Google Shape;33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091175"/>
            <a:ext cx="3373961" cy="353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6676" y="1199512"/>
            <a:ext cx="3166925" cy="3314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CONNECTIONS</a:t>
            </a:r>
            <a:endParaRPr/>
          </a:p>
        </p:txBody>
      </p:sp>
      <p:sp>
        <p:nvSpPr>
          <p:cNvPr id="338" name="Google Shape;338;p28"/>
          <p:cNvSpPr txBox="1"/>
          <p:nvPr/>
        </p:nvSpPr>
        <p:spPr>
          <a:xfrm>
            <a:off x="1294300" y="1018225"/>
            <a:ext cx="7042200" cy="3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E-paper display SPI wiring: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Busy		-	NC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RST		-	GPIO4 / D2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DC		-	GPIO16 / D0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CS		-	GPIO15 / D8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CLK		-	GPIO14 / D5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DIN		-	GPIO13 / D7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GND		-	GND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VCC		-	3.3V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Buttons: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YES (left)			-	GPIO0 / D3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ABSTAIN (middle)	-	GPIO2 / D4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NO (right)			-	GPIO12 / D6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○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Power (Top)		-	GPIO3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ADC pin A0 for reading battery level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400"/>
              <a:buFont typeface="Montserrat"/>
              <a:buChar char="●"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On/Off the power: GPIO5 / D1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Server Programming</a:t>
            </a:r>
            <a:endParaRPr/>
          </a:p>
        </p:txBody>
      </p:sp>
      <p:sp>
        <p:nvSpPr>
          <p:cNvPr id="344" name="Google Shape;344;p29"/>
          <p:cNvSpPr txBox="1">
            <a:spLocks noGrp="1"/>
          </p:cNvSpPr>
          <p:nvPr>
            <p:ph type="body" idx="1"/>
          </p:nvPr>
        </p:nvSpPr>
        <p:spPr>
          <a:xfrm>
            <a:off x="536225" y="1530450"/>
            <a:ext cx="4295100" cy="20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Raspberry Pi as the server hub.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Flask application for server-side logic.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MQTT for message handling between devices.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MySQL database for storing votes, ESP devices, and user information.</a:t>
            </a:r>
            <a:endParaRPr sz="1200">
              <a:solidFill>
                <a:srgbClr val="F9F9F9"/>
              </a:solidFill>
              <a:highlight>
                <a:srgbClr val="171717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45" name="Google Shape;34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3725" y="1581125"/>
            <a:ext cx="3802424" cy="223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0"/>
          <p:cNvSpPr txBox="1">
            <a:spLocks noGrp="1"/>
          </p:cNvSpPr>
          <p:nvPr>
            <p:ph type="title"/>
          </p:nvPr>
        </p:nvSpPr>
        <p:spPr>
          <a:xfrm>
            <a:off x="1353600" y="393750"/>
            <a:ext cx="3742800" cy="8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Server Programming</a:t>
            </a:r>
            <a:br>
              <a:rPr lang="en-GB"/>
            </a:br>
            <a:r>
              <a:rPr lang="en-GB" sz="1500"/>
              <a:t>System Interaction and Data Flow</a:t>
            </a:r>
            <a:endParaRPr sz="150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2000"/>
          </a:p>
        </p:txBody>
      </p:sp>
      <p:pic>
        <p:nvPicPr>
          <p:cNvPr id="351" name="Google Shape;35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300" y="1249350"/>
            <a:ext cx="3742799" cy="3610372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30"/>
          <p:cNvSpPr txBox="1"/>
          <p:nvPr/>
        </p:nvSpPr>
        <p:spPr>
          <a:xfrm>
            <a:off x="771025" y="1571350"/>
            <a:ext cx="3308700" cy="20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ESP Device Registration and Assignment.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Topic Creation and Vote Management.</a:t>
            </a:r>
            <a:endParaRPr>
              <a:solidFill>
                <a:schemeClr val="lt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Real-time Voting and Results Display.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Server Programming</a:t>
            </a:r>
            <a:br>
              <a:rPr lang="en-GB"/>
            </a:br>
            <a:r>
              <a:rPr lang="en-GB" sz="1900"/>
              <a:t>Database Design</a:t>
            </a: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8" name="Google Shape;3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3275" y="1517975"/>
            <a:ext cx="4866551" cy="2687349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31"/>
          <p:cNvSpPr txBox="1"/>
          <p:nvPr/>
        </p:nvSpPr>
        <p:spPr>
          <a:xfrm>
            <a:off x="4048800" y="1117300"/>
            <a:ext cx="42876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Flask-SQLAlchemy</a:t>
            </a:r>
            <a:endParaRPr sz="1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2"/>
          <p:cNvSpPr txBox="1">
            <a:spLocks noGrp="1"/>
          </p:cNvSpPr>
          <p:nvPr>
            <p:ph type="title"/>
          </p:nvPr>
        </p:nvSpPr>
        <p:spPr>
          <a:xfrm>
            <a:off x="762425" y="314025"/>
            <a:ext cx="5766900" cy="9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/>
              <a:t>Hardware DEVELOPMENT</a:t>
            </a:r>
            <a:endParaRPr sz="2600" b="1"/>
          </a:p>
        </p:txBody>
      </p:sp>
      <p:sp>
        <p:nvSpPr>
          <p:cNvPr id="365" name="Google Shape;365;p32"/>
          <p:cNvSpPr txBox="1">
            <a:spLocks noGrp="1"/>
          </p:cNvSpPr>
          <p:nvPr>
            <p:ph type="body" idx="4294967295"/>
          </p:nvPr>
        </p:nvSpPr>
        <p:spPr>
          <a:xfrm>
            <a:off x="762425" y="2197075"/>
            <a:ext cx="7290300" cy="19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Case Design</a:t>
            </a:r>
            <a:endParaRPr sz="2100"/>
          </a:p>
          <a:p>
            <a:pPr marL="914400" lvl="1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GB" sz="2100"/>
              <a:t>Including electronic components</a:t>
            </a:r>
            <a:endParaRPr sz="2100"/>
          </a:p>
          <a:p>
            <a:pPr marL="914400" lvl="1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GB" sz="2100"/>
              <a:t>Securing Electronic Components</a:t>
            </a:r>
            <a:endParaRPr sz="2100"/>
          </a:p>
          <a:p>
            <a:pPr marL="914400" lvl="1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-GB" sz="2100"/>
              <a:t>Accessibility to Buttons and Rechargeable Battery</a:t>
            </a:r>
            <a:endParaRPr sz="2100"/>
          </a:p>
        </p:txBody>
      </p:sp>
      <p:sp>
        <p:nvSpPr>
          <p:cNvPr id="366" name="Google Shape;366;p32"/>
          <p:cNvSpPr txBox="1">
            <a:spLocks noGrp="1"/>
          </p:cNvSpPr>
          <p:nvPr>
            <p:ph type="title"/>
          </p:nvPr>
        </p:nvSpPr>
        <p:spPr>
          <a:xfrm>
            <a:off x="762425" y="953075"/>
            <a:ext cx="70389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Team: Timo, Daniel</a:t>
            </a:r>
            <a:endParaRPr sz="13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3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Design in Catia V5</a:t>
            </a:r>
            <a:endParaRPr/>
          </a:p>
        </p:txBody>
      </p:sp>
      <p:sp>
        <p:nvSpPr>
          <p:cNvPr id="372" name="Google Shape;372;p3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4" name="Google Shape;374;p33"/>
          <p:cNvSpPr txBox="1">
            <a:spLocks noGrp="1"/>
          </p:cNvSpPr>
          <p:nvPr>
            <p:ph type="body" idx="1"/>
          </p:nvPr>
        </p:nvSpPr>
        <p:spPr>
          <a:xfrm>
            <a:off x="278250" y="2571750"/>
            <a:ext cx="7466100" cy="106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Material: PLA Filament</a:t>
            </a:r>
            <a:endParaRPr sz="1200"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Structure: Consists of two main parts</a:t>
            </a:r>
            <a:endParaRPr sz="1200"/>
          </a:p>
          <a:p>
            <a:pPr marL="9144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GB" sz="1200"/>
              <a:t>Components: Includes four buttons for user interaction</a:t>
            </a:r>
            <a:endParaRPr/>
          </a:p>
        </p:txBody>
      </p:sp>
      <p:pic>
        <p:nvPicPr>
          <p:cNvPr id="375" name="Google Shape;37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5625" y="694225"/>
            <a:ext cx="2837800" cy="3648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4"/>
          <p:cNvSpPr txBox="1">
            <a:spLocks noGrp="1"/>
          </p:cNvSpPr>
          <p:nvPr>
            <p:ph type="title"/>
          </p:nvPr>
        </p:nvSpPr>
        <p:spPr>
          <a:xfrm>
            <a:off x="1130700" y="344100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Printed Parts</a:t>
            </a:r>
            <a:endParaRPr/>
          </a:p>
        </p:txBody>
      </p:sp>
      <p:sp>
        <p:nvSpPr>
          <p:cNvPr id="381" name="Google Shape;381;p34"/>
          <p:cNvSpPr txBox="1">
            <a:spLocks noGrp="1"/>
          </p:cNvSpPr>
          <p:nvPr>
            <p:ph type="body" idx="1"/>
          </p:nvPr>
        </p:nvSpPr>
        <p:spPr>
          <a:xfrm>
            <a:off x="879425" y="1282550"/>
            <a:ext cx="4175400" cy="19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 b="1">
                <a:latin typeface="Arial"/>
                <a:ea typeface="Arial"/>
                <a:cs typeface="Arial"/>
                <a:sym typeface="Arial"/>
              </a:rPr>
              <a:t>Securing Electronic Components: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lphaL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The enclosure is designed to securely hold electronic components in place.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 b="1">
                <a:latin typeface="Arial"/>
                <a:ea typeface="Arial"/>
                <a:cs typeface="Arial"/>
                <a:sym typeface="Arial"/>
              </a:rPr>
              <a:t>Attachment via Screw Inserts: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lphaL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Utilizes M3-Inbus screws for secure attachment.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lphaL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Screw inserts integrated into the design ensure stability and durability.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-GB" sz="1100" b="1">
                <a:latin typeface="Arial"/>
                <a:ea typeface="Arial"/>
                <a:cs typeface="Arial"/>
                <a:sym typeface="Arial"/>
              </a:rPr>
              <a:t>Accessibility:</a:t>
            </a:r>
            <a:endParaRPr sz="1100" b="1"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lphaL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Ensures easy access to buttons for user interaction.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Arial"/>
              <a:buAutoNum type="alphaLcPeriod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Facilitates accessibility to the rechargeable battery for recharging purposes.</a:t>
            </a:r>
            <a:endParaRPr sz="1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200">
              <a:solidFill>
                <a:srgbClr val="E6EDF3"/>
              </a:solidFill>
              <a:highlight>
                <a:srgbClr val="0D1117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E6EDF3"/>
              </a:solidFill>
              <a:highlight>
                <a:srgbClr val="0D1117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>
              <a:solidFill>
                <a:srgbClr val="E6EDF3"/>
              </a:solidFill>
              <a:highlight>
                <a:srgbClr val="0D1117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382" name="Google Shape;38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0075" y="1341650"/>
            <a:ext cx="4123223" cy="3092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Securing electrical components</a:t>
            </a:r>
            <a:endParaRPr/>
          </a:p>
        </p:txBody>
      </p:sp>
      <p:pic>
        <p:nvPicPr>
          <p:cNvPr id="388" name="Google Shape;388;p35"/>
          <p:cNvPicPr preferRelativeResize="0"/>
          <p:nvPr/>
        </p:nvPicPr>
        <p:blipFill rotWithShape="1">
          <a:blip r:embed="rId3">
            <a:alphaModFix/>
          </a:blip>
          <a:srcRect l="32867" t="21429" r="22236" b="-2296"/>
          <a:stretch/>
        </p:blipFill>
        <p:spPr>
          <a:xfrm>
            <a:off x="1372100" y="1167450"/>
            <a:ext cx="2726927" cy="36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35"/>
          <p:cNvPicPr preferRelativeResize="0"/>
          <p:nvPr/>
        </p:nvPicPr>
        <p:blipFill rotWithShape="1">
          <a:blip r:embed="rId4">
            <a:alphaModFix/>
          </a:blip>
          <a:srcRect b="30216"/>
          <a:stretch/>
        </p:blipFill>
        <p:spPr>
          <a:xfrm>
            <a:off x="4407000" y="1899438"/>
            <a:ext cx="3648573" cy="190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Frontend Development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Electronics Design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ESP Programming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Server Programming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Hardware Development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6"/>
          <p:cNvSpPr txBox="1">
            <a:spLocks noGrp="1"/>
          </p:cNvSpPr>
          <p:nvPr>
            <p:ph type="title"/>
          </p:nvPr>
        </p:nvSpPr>
        <p:spPr>
          <a:xfrm>
            <a:off x="1288275" y="2186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ESP &amp; Display Programming</a:t>
            </a:r>
            <a:endParaRPr/>
          </a:p>
        </p:txBody>
      </p:sp>
      <p:sp>
        <p:nvSpPr>
          <p:cNvPr id="395" name="Google Shape;395;p36"/>
          <p:cNvSpPr txBox="1">
            <a:spLocks noGrp="1"/>
          </p:cNvSpPr>
          <p:nvPr>
            <p:ph type="title"/>
          </p:nvPr>
        </p:nvSpPr>
        <p:spPr>
          <a:xfrm>
            <a:off x="1389675" y="704225"/>
            <a:ext cx="70389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/>
              <a:t>Team: Felix, Frank, Xuan, Nadim</a:t>
            </a:r>
            <a:endParaRPr sz="1100"/>
          </a:p>
        </p:txBody>
      </p:sp>
      <p:sp>
        <p:nvSpPr>
          <p:cNvPr id="396" name="Google Shape;396;p36"/>
          <p:cNvSpPr txBox="1"/>
          <p:nvPr/>
        </p:nvSpPr>
        <p:spPr>
          <a:xfrm>
            <a:off x="433250" y="2067625"/>
            <a:ext cx="4608900" cy="22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●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Hardware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ESP-12F Wifi Module (Based on ESP8266) Custom Development Board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2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Clock frequency 80 MHz / 160 MHz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2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11 Programmable pins out of 32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2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■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Low cost, Low power consumed MCU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7" name="Google Shape;397;p36"/>
          <p:cNvSpPr txBox="1"/>
          <p:nvPr/>
        </p:nvSpPr>
        <p:spPr>
          <a:xfrm>
            <a:off x="5180375" y="2067625"/>
            <a:ext cx="3742500" cy="27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Hardware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048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Char char="○"/>
            </a:pPr>
            <a:r>
              <a:rPr lang="en-GB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Waveshare 1.54inch e-Paper Module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2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Resolution 200 x 200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2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Full refresh time 2s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2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Interface 3 pin / 4 pin SPI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2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Refresh power  26.4mW(typ.)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371600" lvl="2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■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Standby power &lt;0.017mW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ESP &amp; Display Programming</a:t>
            </a:r>
            <a:endParaRPr/>
          </a:p>
        </p:txBody>
      </p:sp>
      <p:sp>
        <p:nvSpPr>
          <p:cNvPr id="403" name="Google Shape;403;p37"/>
          <p:cNvSpPr txBox="1">
            <a:spLocks noGrp="1"/>
          </p:cNvSpPr>
          <p:nvPr>
            <p:ph type="title"/>
          </p:nvPr>
        </p:nvSpPr>
        <p:spPr>
          <a:xfrm>
            <a:off x="1352800" y="1008400"/>
            <a:ext cx="70389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Team: Felix, Frank, Xuan, Nadim</a:t>
            </a:r>
            <a:endParaRPr sz="1300"/>
          </a:p>
        </p:txBody>
      </p:sp>
      <p:sp>
        <p:nvSpPr>
          <p:cNvPr id="404" name="Google Shape;404;p37"/>
          <p:cNvSpPr txBox="1"/>
          <p:nvPr/>
        </p:nvSpPr>
        <p:spPr>
          <a:xfrm>
            <a:off x="1170650" y="1497400"/>
            <a:ext cx="6424800" cy="272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Tools  &amp; Technology 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Arduino IDE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SPI  Communication Protocol (Simplex - Data flows only one direction)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 / C++ ( Arduino sketches)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○"/>
            </a:pPr>
            <a:r>
              <a:rPr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MQTT messaging protocol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8"/>
          <p:cNvSpPr txBox="1">
            <a:spLocks noGrp="1"/>
          </p:cNvSpPr>
          <p:nvPr>
            <p:ph type="title"/>
          </p:nvPr>
        </p:nvSpPr>
        <p:spPr>
          <a:xfrm>
            <a:off x="758550" y="61900"/>
            <a:ext cx="34128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ESP &amp; Display Programming</a:t>
            </a:r>
            <a:endParaRPr/>
          </a:p>
        </p:txBody>
      </p:sp>
      <p:pic>
        <p:nvPicPr>
          <p:cNvPr id="410" name="Google Shape;41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1350" y="-12"/>
            <a:ext cx="3765124" cy="5078973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38"/>
          <p:cNvSpPr txBox="1"/>
          <p:nvPr/>
        </p:nvSpPr>
        <p:spPr>
          <a:xfrm>
            <a:off x="571500" y="16868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ESP &amp; Display Programming</a:t>
            </a:r>
            <a:endParaRPr/>
          </a:p>
        </p:txBody>
      </p:sp>
      <p:sp>
        <p:nvSpPr>
          <p:cNvPr id="417" name="Google Shape;417;p39"/>
          <p:cNvSpPr txBox="1">
            <a:spLocks noGrp="1"/>
          </p:cNvSpPr>
          <p:nvPr>
            <p:ph type="title"/>
          </p:nvPr>
        </p:nvSpPr>
        <p:spPr>
          <a:xfrm>
            <a:off x="1352800" y="1008400"/>
            <a:ext cx="7038900" cy="4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Team: Felix, Frank, Xuan, Nadim</a:t>
            </a:r>
            <a:endParaRPr sz="1300"/>
          </a:p>
        </p:txBody>
      </p:sp>
      <p:pic>
        <p:nvPicPr>
          <p:cNvPr id="418" name="Google Shape;41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2225" y="3019551"/>
            <a:ext cx="1918250" cy="198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2950" y="2016963"/>
            <a:ext cx="1736075" cy="1980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35926" y="2897316"/>
            <a:ext cx="1736075" cy="2102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1675" y="2016975"/>
            <a:ext cx="1617779" cy="1980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0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427" name="Google Shape;427;p40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428" name="Google Shape;428;p4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6" name="Google Shape;436;p40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40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8" name="Google Shape;438;p40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439" name="Google Shape;439;p40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3" name="Google Shape;443;p40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40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5" name="Google Shape;445;p40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446" name="Google Shape;446;p40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50" name="Google Shape;450;p40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451" name="Google Shape;451;p40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2" name="Google Shape;452;p40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453" name="Google Shape;453;p40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0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0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0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40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458" name="Google Shape;458;p40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9" name="Google Shape;459;p40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460" name="Google Shape;460;p40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40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62" name="Google Shape;462;p40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463" name="Google Shape;463;p40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464" name="Google Shape;464;p40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0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0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0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0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0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0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0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2" name="Google Shape;472;p40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46" name="Google Shape;246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international Sensor Development Course aims to develop a microcontroller based wireless polling device and a back end system together with students from Metropolia University and Hochschule Osnabrück.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Original Project Goals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 working server (raspberry pi) that collects votes and serves a website to guide voting device registration and final vote tally.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system shall support anonymous and registered voting.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system shall be as self explanatory and simple to use as possible. 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voting device shall be as power efficient as possible.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Scalable (The voting remotes shall be plug and play)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>
            <a:spLocks noGrp="1"/>
          </p:cNvSpPr>
          <p:nvPr>
            <p:ph type="title"/>
          </p:nvPr>
        </p:nvSpPr>
        <p:spPr>
          <a:xfrm>
            <a:off x="762425" y="314025"/>
            <a:ext cx="5766900" cy="9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/>
              <a:t>FRONTEND DEVELOPMENT</a:t>
            </a:r>
            <a:endParaRPr sz="2600" b="1"/>
          </a:p>
        </p:txBody>
      </p:sp>
      <p:sp>
        <p:nvSpPr>
          <p:cNvPr id="252" name="Google Shape;252;p20"/>
          <p:cNvSpPr txBox="1">
            <a:spLocks noGrp="1"/>
          </p:cNvSpPr>
          <p:nvPr>
            <p:ph type="body" idx="4294967295"/>
          </p:nvPr>
        </p:nvSpPr>
        <p:spPr>
          <a:xfrm>
            <a:off x="762425" y="2197075"/>
            <a:ext cx="4649100" cy="19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Device registration management</a:t>
            </a:r>
            <a:endParaRPr sz="2100"/>
          </a:p>
          <a:p>
            <a:pPr marL="457200" lvl="0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Creating vote topics</a:t>
            </a:r>
            <a:endParaRPr sz="2100"/>
          </a:p>
          <a:p>
            <a:pPr marL="457200" lvl="0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Displaying vote results</a:t>
            </a:r>
            <a:endParaRPr sz="2100"/>
          </a:p>
        </p:txBody>
      </p:sp>
      <p:sp>
        <p:nvSpPr>
          <p:cNvPr id="253" name="Google Shape;253;p20"/>
          <p:cNvSpPr txBox="1">
            <a:spLocks noGrp="1"/>
          </p:cNvSpPr>
          <p:nvPr>
            <p:ph type="title"/>
          </p:nvPr>
        </p:nvSpPr>
        <p:spPr>
          <a:xfrm>
            <a:off x="762425" y="953075"/>
            <a:ext cx="70389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Team: Andrea, Jeferson, Adrian</a:t>
            </a: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>
            <a:spLocks noGrp="1"/>
          </p:cNvSpPr>
          <p:nvPr>
            <p:ph type="body" idx="1"/>
          </p:nvPr>
        </p:nvSpPr>
        <p:spPr>
          <a:xfrm>
            <a:off x="532575" y="1520025"/>
            <a:ext cx="4188900" cy="31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</a:rPr>
              <a:t>Fetching data: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GET request to API endpoints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Handling JSON response from API server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Parsing received data into HTML elements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1"/>
                </a:solidFill>
              </a:rPr>
              <a:t>Posting data: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POST request to API endpoint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GB" sz="1500">
                <a:solidFill>
                  <a:schemeClr val="dk1"/>
                </a:solidFill>
              </a:rPr>
              <a:t>Handling response from API server (success or fail)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>
              <a:solidFill>
                <a:schemeClr val="dk1"/>
              </a:solidFill>
            </a:endParaRPr>
          </a:p>
        </p:txBody>
      </p:sp>
      <p:sp>
        <p:nvSpPr>
          <p:cNvPr id="259" name="Google Shape;259;p21"/>
          <p:cNvSpPr txBox="1">
            <a:spLocks noGrp="1"/>
          </p:cNvSpPr>
          <p:nvPr>
            <p:ph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>
                <a:solidFill>
                  <a:schemeClr val="dk1"/>
                </a:solidFill>
              </a:rPr>
              <a:t>Retrieving, sending and displaying data</a:t>
            </a:r>
            <a:endParaRPr sz="2000" b="1">
              <a:solidFill>
                <a:schemeClr val="dk1"/>
              </a:solidFill>
            </a:endParaRPr>
          </a:p>
        </p:txBody>
      </p:sp>
      <p:pic>
        <p:nvPicPr>
          <p:cNvPr id="260" name="Google Shape;2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375" y="0"/>
            <a:ext cx="385762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1"/>
          <p:cNvSpPr/>
          <p:nvPr/>
        </p:nvSpPr>
        <p:spPr>
          <a:xfrm>
            <a:off x="5286450" y="10250"/>
            <a:ext cx="3857700" cy="5143500"/>
          </a:xfrm>
          <a:prstGeom prst="rect">
            <a:avLst/>
          </a:prstGeom>
          <a:solidFill>
            <a:srgbClr val="001845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/>
              <a:t>Device registration page</a:t>
            </a:r>
            <a:endParaRPr sz="2000" b="1"/>
          </a:p>
        </p:txBody>
      </p:sp>
      <p:sp>
        <p:nvSpPr>
          <p:cNvPr id="267" name="Google Shape;267;p22"/>
          <p:cNvSpPr txBox="1">
            <a:spLocks noGrp="1"/>
          </p:cNvSpPr>
          <p:nvPr>
            <p:ph type="body" idx="1"/>
          </p:nvPr>
        </p:nvSpPr>
        <p:spPr>
          <a:xfrm>
            <a:off x="4885227" y="459500"/>
            <a:ext cx="36744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Register devices with username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Unassign selected device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Unassign all devices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Navigate to Votes page</a:t>
            </a:r>
            <a:endParaRPr sz="1400"/>
          </a:p>
        </p:txBody>
      </p:sp>
      <p:grpSp>
        <p:nvGrpSpPr>
          <p:cNvPr id="268" name="Google Shape;268;p22"/>
          <p:cNvGrpSpPr/>
          <p:nvPr/>
        </p:nvGrpSpPr>
        <p:grpSpPr>
          <a:xfrm>
            <a:off x="2569925" y="2052809"/>
            <a:ext cx="4004147" cy="3090695"/>
            <a:chOff x="3553042" y="1657806"/>
            <a:chExt cx="3461100" cy="2671532"/>
          </a:xfrm>
        </p:grpSpPr>
        <p:sp>
          <p:nvSpPr>
            <p:cNvPr id="269" name="Google Shape;269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7" name="Google Shape;277;p22"/>
          <p:cNvPicPr preferRelativeResize="0"/>
          <p:nvPr/>
        </p:nvPicPr>
        <p:blipFill rotWithShape="1">
          <a:blip r:embed="rId3">
            <a:alphaModFix/>
          </a:blip>
          <a:srcRect l="5754" r="6786"/>
          <a:stretch/>
        </p:blipFill>
        <p:spPr>
          <a:xfrm>
            <a:off x="2631280" y="2118933"/>
            <a:ext cx="3881400" cy="22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Google Shape;278;p22"/>
          <p:cNvSpPr/>
          <p:nvPr/>
        </p:nvSpPr>
        <p:spPr>
          <a:xfrm flipH="1">
            <a:off x="2631373" y="2120147"/>
            <a:ext cx="3881400" cy="22095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3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/>
              <a:t>Votes page</a:t>
            </a:r>
            <a:endParaRPr sz="20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Creating vote topics</a:t>
            </a:r>
            <a:endParaRPr sz="2000"/>
          </a:p>
        </p:txBody>
      </p:sp>
      <p:sp>
        <p:nvSpPr>
          <p:cNvPr id="284" name="Google Shape;284;p23"/>
          <p:cNvSpPr txBox="1">
            <a:spLocks noGrp="1"/>
          </p:cNvSpPr>
          <p:nvPr>
            <p:ph type="body" idx="1"/>
          </p:nvPr>
        </p:nvSpPr>
        <p:spPr>
          <a:xfrm>
            <a:off x="4885227" y="459500"/>
            <a:ext cx="36744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Topic details: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Title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Description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Start/End time</a:t>
            </a:r>
            <a:endParaRPr sz="1400"/>
          </a:p>
        </p:txBody>
      </p:sp>
      <p:grpSp>
        <p:nvGrpSpPr>
          <p:cNvPr id="285" name="Google Shape;285;p23"/>
          <p:cNvGrpSpPr/>
          <p:nvPr/>
        </p:nvGrpSpPr>
        <p:grpSpPr>
          <a:xfrm>
            <a:off x="2569925" y="2052809"/>
            <a:ext cx="4004147" cy="3090695"/>
            <a:chOff x="3553042" y="1657806"/>
            <a:chExt cx="3461100" cy="2671532"/>
          </a:xfrm>
        </p:grpSpPr>
        <p:sp>
          <p:nvSpPr>
            <p:cNvPr id="286" name="Google Shape;286;p2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4" name="Google Shape;294;p23"/>
          <p:cNvPicPr preferRelativeResize="0"/>
          <p:nvPr/>
        </p:nvPicPr>
        <p:blipFill rotWithShape="1">
          <a:blip r:embed="rId3">
            <a:alphaModFix/>
          </a:blip>
          <a:srcRect l="5152" r="7374"/>
          <a:stretch/>
        </p:blipFill>
        <p:spPr>
          <a:xfrm>
            <a:off x="2631280" y="2118933"/>
            <a:ext cx="3881400" cy="22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3"/>
          <p:cNvSpPr/>
          <p:nvPr/>
        </p:nvSpPr>
        <p:spPr>
          <a:xfrm flipH="1">
            <a:off x="2631373" y="2120147"/>
            <a:ext cx="3881400" cy="22095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4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/>
              <a:t>Votes page</a:t>
            </a:r>
            <a:endParaRPr sz="2000" b="1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Vote results</a:t>
            </a:r>
            <a:endParaRPr sz="2000"/>
          </a:p>
        </p:txBody>
      </p:sp>
      <p:grpSp>
        <p:nvGrpSpPr>
          <p:cNvPr id="301" name="Google Shape;301;p24"/>
          <p:cNvGrpSpPr/>
          <p:nvPr/>
        </p:nvGrpSpPr>
        <p:grpSpPr>
          <a:xfrm>
            <a:off x="2569925" y="2052809"/>
            <a:ext cx="4004147" cy="3090695"/>
            <a:chOff x="3553042" y="1657806"/>
            <a:chExt cx="3461100" cy="2671532"/>
          </a:xfrm>
        </p:grpSpPr>
        <p:sp>
          <p:nvSpPr>
            <p:cNvPr id="302" name="Google Shape;302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0" name="Google Shape;310;p24"/>
          <p:cNvPicPr preferRelativeResize="0"/>
          <p:nvPr/>
        </p:nvPicPr>
        <p:blipFill rotWithShape="1">
          <a:blip r:embed="rId3">
            <a:alphaModFix/>
          </a:blip>
          <a:srcRect l="4925" r="8501"/>
          <a:stretch/>
        </p:blipFill>
        <p:spPr>
          <a:xfrm>
            <a:off x="2631280" y="2118933"/>
            <a:ext cx="3881400" cy="22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24"/>
          <p:cNvSpPr/>
          <p:nvPr/>
        </p:nvSpPr>
        <p:spPr>
          <a:xfrm flipH="1">
            <a:off x="2631373" y="2120147"/>
            <a:ext cx="3881400" cy="22095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24"/>
          <p:cNvSpPr txBox="1">
            <a:spLocks noGrp="1"/>
          </p:cNvSpPr>
          <p:nvPr>
            <p:ph type="body" idx="1"/>
          </p:nvPr>
        </p:nvSpPr>
        <p:spPr>
          <a:xfrm>
            <a:off x="4885227" y="459500"/>
            <a:ext cx="36744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Displaying results by latest topics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Vote timestamp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Vote results</a:t>
            </a:r>
            <a:endParaRPr sz="1400"/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Expand: show votes by users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5"/>
          <p:cNvSpPr txBox="1">
            <a:spLocks noGrp="1"/>
          </p:cNvSpPr>
          <p:nvPr>
            <p:ph type="title"/>
          </p:nvPr>
        </p:nvSpPr>
        <p:spPr>
          <a:xfrm>
            <a:off x="762425" y="314025"/>
            <a:ext cx="4557600" cy="9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 b="1"/>
              <a:t>ELECTRONICS DESIGN</a:t>
            </a:r>
            <a:endParaRPr sz="2600" b="1"/>
          </a:p>
        </p:txBody>
      </p:sp>
      <p:sp>
        <p:nvSpPr>
          <p:cNvPr id="318" name="Google Shape;318;p25"/>
          <p:cNvSpPr txBox="1">
            <a:spLocks noGrp="1"/>
          </p:cNvSpPr>
          <p:nvPr>
            <p:ph type="body" idx="4294967295"/>
          </p:nvPr>
        </p:nvSpPr>
        <p:spPr>
          <a:xfrm>
            <a:off x="762425" y="2197075"/>
            <a:ext cx="4649100" cy="19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Schematic</a:t>
            </a:r>
            <a:endParaRPr sz="2100"/>
          </a:p>
          <a:p>
            <a:pPr marL="457200" lvl="0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PCB</a:t>
            </a:r>
            <a:endParaRPr sz="2100"/>
          </a:p>
          <a:p>
            <a:pPr marL="457200" lvl="0" indent="-3619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-GB" sz="2100"/>
              <a:t>Connections</a:t>
            </a:r>
            <a:endParaRPr sz="2100"/>
          </a:p>
        </p:txBody>
      </p:sp>
      <p:sp>
        <p:nvSpPr>
          <p:cNvPr id="319" name="Google Shape;319;p25"/>
          <p:cNvSpPr txBox="1">
            <a:spLocks noGrp="1"/>
          </p:cNvSpPr>
          <p:nvPr>
            <p:ph type="title"/>
          </p:nvPr>
        </p:nvSpPr>
        <p:spPr>
          <a:xfrm>
            <a:off x="762425" y="953075"/>
            <a:ext cx="7038900" cy="48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Team: Mong, Tuomas</a:t>
            </a:r>
            <a:endParaRPr sz="1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721</Words>
  <Application>Microsoft Office PowerPoint</Application>
  <PresentationFormat>On-screen Show (16:9)</PresentationFormat>
  <Paragraphs>133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Lato</vt:lpstr>
      <vt:lpstr>Arial</vt:lpstr>
      <vt:lpstr>Average</vt:lpstr>
      <vt:lpstr>Montserrat</vt:lpstr>
      <vt:lpstr>Roboto</vt:lpstr>
      <vt:lpstr>Focus</vt:lpstr>
      <vt:lpstr>Polling Device Development Project Prototype Presentation</vt:lpstr>
      <vt:lpstr>Contents</vt:lpstr>
      <vt:lpstr>Overview</vt:lpstr>
      <vt:lpstr>FRONTEND DEVELOPMENT</vt:lpstr>
      <vt:lpstr>Retrieving, sending and displaying data</vt:lpstr>
      <vt:lpstr>Device registration page</vt:lpstr>
      <vt:lpstr>Votes page Creating vote topics</vt:lpstr>
      <vt:lpstr>Votes page Vote results</vt:lpstr>
      <vt:lpstr>ELECTRONICS DESIGN</vt:lpstr>
      <vt:lpstr>Schematic</vt:lpstr>
      <vt:lpstr>PCB</vt:lpstr>
      <vt:lpstr>CONNECTIONS</vt:lpstr>
      <vt:lpstr>Server Programming</vt:lpstr>
      <vt:lpstr>Server Programming System Interaction and Data Flow </vt:lpstr>
      <vt:lpstr>Server Programming Database Design  </vt:lpstr>
      <vt:lpstr>Hardware DEVELOPMENT</vt:lpstr>
      <vt:lpstr>Design in Catia V5</vt:lpstr>
      <vt:lpstr>Printed Parts</vt:lpstr>
      <vt:lpstr>Securing electrical components</vt:lpstr>
      <vt:lpstr>ESP &amp; Display Programming</vt:lpstr>
      <vt:lpstr>ESP &amp; Display Programming</vt:lpstr>
      <vt:lpstr>ESP &amp; Display Programming</vt:lpstr>
      <vt:lpstr>ESP &amp; Display Programming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International Sensor Development Project</dc:title>
  <dc:creator>ADMIN</dc:creator>
  <cp:lastModifiedBy>Mong Phan</cp:lastModifiedBy>
  <cp:revision>1</cp:revision>
  <dcterms:modified xsi:type="dcterms:W3CDTF">2025-06-12T10:35:44Z</dcterms:modified>
</cp:coreProperties>
</file>